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0" r:id="rId3"/>
  </p:sldIdLst>
  <p:sldSz cx="28803600" cy="43205400"/>
  <p:notesSz cx="6797675" cy="9928225"/>
  <p:defaultTextStyle>
    <a:defPPr>
      <a:defRPr lang="zh-TW"/>
    </a:defPPr>
    <a:lvl1pPr algn="l" rtl="0" fontAlgn="base">
      <a:spcBef>
        <a:spcPct val="5000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30F22"/>
    <a:srgbClr val="1A025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78" autoAdjust="0"/>
    <p:restoredTop sz="86371" autoAdjust="0"/>
  </p:normalViewPr>
  <p:slideViewPr>
    <p:cSldViewPr>
      <p:cViewPr>
        <p:scale>
          <a:sx n="18" d="100"/>
          <a:sy n="18" d="100"/>
        </p:scale>
        <p:origin x="2880" y="12"/>
      </p:cViewPr>
      <p:guideLst>
        <p:guide orient="horz" pos="13608"/>
        <p:guide pos="9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157413" y="744538"/>
            <a:ext cx="24828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D849C4A3-2D00-40F0-81DD-BBFB5D5BEA7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60487" y="11185525"/>
            <a:ext cx="24482627" cy="77168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320973" y="20402550"/>
            <a:ext cx="20161654" cy="92011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A364E4-DC62-428E-A0CF-F5003A82D57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580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E73F3B-16D2-4B92-BDA5-3B9953B92B8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1754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0883260" y="1441450"/>
            <a:ext cx="6480016" cy="30721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440324" y="1441450"/>
            <a:ext cx="19304387" cy="30721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E95541-2CD7-48A0-AD65-74391A3BEBC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4044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3A6AE-B797-4DC4-A12F-A9D07A5B98C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753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75944" y="23136225"/>
            <a:ext cx="24482627" cy="71516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75944" y="15260638"/>
            <a:ext cx="24482627" cy="78755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AA302-B46C-4286-9F79-D60E93938B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9809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40324" y="8401050"/>
            <a:ext cx="12892202" cy="2376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471075" y="8401050"/>
            <a:ext cx="12892201" cy="2376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9ABED7-67A7-4B93-80D6-0B5A0E1346D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081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40325" y="8059738"/>
            <a:ext cx="12726232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40325" y="11418888"/>
            <a:ext cx="12726232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4631271" y="8059738"/>
            <a:ext cx="1273200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4631271" y="11418888"/>
            <a:ext cx="1273200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3EBEEE-5368-4E89-B362-76A1EBD4BE7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894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8146AA-D0B1-4C69-8C5E-8E4597D7668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743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498ADA-FED3-4D4E-9EBF-A0CCFEABF73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076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0325" y="1433513"/>
            <a:ext cx="9476122" cy="61007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261374" y="1433514"/>
            <a:ext cx="16101902" cy="30729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40325" y="7534276"/>
            <a:ext cx="9476122" cy="24628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7F6BBD-B5C0-48CD-BD3F-DCA79FF1A7F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7680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45841" y="25203151"/>
            <a:ext cx="17282449" cy="297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645841" y="3217863"/>
            <a:ext cx="17282449" cy="21602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45841" y="28178126"/>
            <a:ext cx="17282449" cy="4225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8CE88-1E2D-4973-A4DD-78726F0071A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5376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9863" y="1730375"/>
            <a:ext cx="259238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6782" tIns="193391" rIns="386782" bIns="1933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9863" y="10080625"/>
            <a:ext cx="25923875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6782" tIns="193391" rIns="386782" bIns="1933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39863" y="39346188"/>
            <a:ext cx="67214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6782" tIns="193391" rIns="386782" bIns="193391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59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40913" y="39346188"/>
            <a:ext cx="91217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6782" tIns="193391" rIns="386782" bIns="193391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59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642263" y="39346188"/>
            <a:ext cx="67214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6782" tIns="193391" rIns="386782" bIns="19339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59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81E45FE7-054B-4319-9CB4-9F10DB0E49E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67150" rtl="0" eaLnBrk="0" fontAlgn="base" hangingPunct="0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867150" rtl="0" eaLnBrk="0" fontAlgn="base" hangingPunct="0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3867150" rtl="0" eaLnBrk="0" fontAlgn="base" hangingPunct="0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3867150" rtl="0" eaLnBrk="0" fontAlgn="base" hangingPunct="0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3867150" rtl="0" eaLnBrk="0" fontAlgn="base" hangingPunct="0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3867150" rtl="0" fontAlgn="base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3867150" rtl="0" fontAlgn="base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3867150" rtl="0" fontAlgn="base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3867150" rtl="0" fontAlgn="base">
        <a:spcBef>
          <a:spcPct val="0"/>
        </a:spcBef>
        <a:spcAft>
          <a:spcPct val="0"/>
        </a:spcAft>
        <a:defRPr kumimoji="1" sz="186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1450975" indent="-1450975" algn="l" defTabSz="3867150" rtl="0" eaLnBrk="0" fontAlgn="base" hangingPunct="0">
        <a:spcBef>
          <a:spcPct val="20000"/>
        </a:spcBef>
        <a:spcAft>
          <a:spcPct val="0"/>
        </a:spcAft>
        <a:buChar char="•"/>
        <a:defRPr kumimoji="1" sz="13500">
          <a:solidFill>
            <a:schemeClr val="tx1"/>
          </a:solidFill>
          <a:latin typeface="+mn-lt"/>
          <a:ea typeface="+mn-ea"/>
          <a:cs typeface="+mn-cs"/>
        </a:defRPr>
      </a:lvl1pPr>
      <a:lvl2pPr marL="3143250" indent="-1209675" algn="l" defTabSz="3867150" rtl="0" eaLnBrk="0" fontAlgn="base" hangingPunct="0">
        <a:spcBef>
          <a:spcPct val="20000"/>
        </a:spcBef>
        <a:spcAft>
          <a:spcPct val="0"/>
        </a:spcAft>
        <a:buChar char="–"/>
        <a:defRPr kumimoji="1" sz="11800">
          <a:solidFill>
            <a:schemeClr val="tx1"/>
          </a:solidFill>
          <a:latin typeface="+mn-lt"/>
          <a:ea typeface="+mn-ea"/>
        </a:defRPr>
      </a:lvl2pPr>
      <a:lvl3pPr marL="4835525" indent="-968375" algn="l" defTabSz="3867150" rtl="0" eaLnBrk="0" fontAlgn="base" hangingPunct="0">
        <a:spcBef>
          <a:spcPct val="20000"/>
        </a:spcBef>
        <a:spcAft>
          <a:spcPct val="0"/>
        </a:spcAft>
        <a:buChar char="•"/>
        <a:defRPr kumimoji="1" sz="10200">
          <a:solidFill>
            <a:schemeClr val="tx1"/>
          </a:solidFill>
          <a:latin typeface="+mn-lt"/>
          <a:ea typeface="+mn-ea"/>
        </a:defRPr>
      </a:lvl3pPr>
      <a:lvl4pPr marL="6769100" indent="-966788" algn="l" defTabSz="3867150" rtl="0" eaLnBrk="0" fontAlgn="base" hangingPunct="0">
        <a:spcBef>
          <a:spcPct val="20000"/>
        </a:spcBef>
        <a:spcAft>
          <a:spcPct val="0"/>
        </a:spcAft>
        <a:buChar char="–"/>
        <a:defRPr kumimoji="1" sz="8500">
          <a:solidFill>
            <a:schemeClr val="tx1"/>
          </a:solidFill>
          <a:latin typeface="+mn-lt"/>
          <a:ea typeface="+mn-ea"/>
        </a:defRPr>
      </a:lvl4pPr>
      <a:lvl5pPr marL="8702675" indent="-966788" algn="l" defTabSz="3867150" rtl="0" eaLnBrk="0" fontAlgn="base" hangingPunct="0">
        <a:spcBef>
          <a:spcPct val="20000"/>
        </a:spcBef>
        <a:spcAft>
          <a:spcPct val="0"/>
        </a:spcAft>
        <a:buChar char="»"/>
        <a:defRPr kumimoji="1" sz="8500">
          <a:solidFill>
            <a:schemeClr val="tx1"/>
          </a:solidFill>
          <a:latin typeface="+mn-lt"/>
          <a:ea typeface="+mn-ea"/>
        </a:defRPr>
      </a:lvl5pPr>
      <a:lvl6pPr marL="9159875" indent="-966788" algn="l" defTabSz="3867150" rtl="0" fontAlgn="base">
        <a:spcBef>
          <a:spcPct val="20000"/>
        </a:spcBef>
        <a:spcAft>
          <a:spcPct val="0"/>
        </a:spcAft>
        <a:buChar char="»"/>
        <a:defRPr kumimoji="1" sz="8500">
          <a:solidFill>
            <a:schemeClr val="tx1"/>
          </a:solidFill>
          <a:latin typeface="+mn-lt"/>
          <a:ea typeface="+mn-ea"/>
        </a:defRPr>
      </a:lvl6pPr>
      <a:lvl7pPr marL="9617075" indent="-966788" algn="l" defTabSz="3867150" rtl="0" fontAlgn="base">
        <a:spcBef>
          <a:spcPct val="20000"/>
        </a:spcBef>
        <a:spcAft>
          <a:spcPct val="0"/>
        </a:spcAft>
        <a:buChar char="»"/>
        <a:defRPr kumimoji="1" sz="8500">
          <a:solidFill>
            <a:schemeClr val="tx1"/>
          </a:solidFill>
          <a:latin typeface="+mn-lt"/>
          <a:ea typeface="+mn-ea"/>
        </a:defRPr>
      </a:lvl7pPr>
      <a:lvl8pPr marL="10074275" indent="-966788" algn="l" defTabSz="3867150" rtl="0" fontAlgn="base">
        <a:spcBef>
          <a:spcPct val="20000"/>
        </a:spcBef>
        <a:spcAft>
          <a:spcPct val="0"/>
        </a:spcAft>
        <a:buChar char="»"/>
        <a:defRPr kumimoji="1" sz="8500">
          <a:solidFill>
            <a:schemeClr val="tx1"/>
          </a:solidFill>
          <a:latin typeface="+mn-lt"/>
          <a:ea typeface="+mn-ea"/>
        </a:defRPr>
      </a:lvl8pPr>
      <a:lvl9pPr marL="10531475" indent="-966788" algn="l" defTabSz="3867150" rtl="0" fontAlgn="base">
        <a:spcBef>
          <a:spcPct val="20000"/>
        </a:spcBef>
        <a:spcAft>
          <a:spcPct val="0"/>
        </a:spcAft>
        <a:buChar char="»"/>
        <a:defRPr kumimoji="1" sz="8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96540" y="3888732"/>
            <a:ext cx="25923875" cy="4910138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海報製作說明</a:t>
            </a:r>
            <a:endParaRPr lang="zh-TW" altLang="en-US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6540" y="9433348"/>
            <a:ext cx="26571575" cy="35321875"/>
          </a:xfrm>
        </p:spPr>
        <p:txBody>
          <a:bodyPr/>
          <a:lstStyle/>
          <a:p>
            <a:pPr algn="just" eaLnBrk="1" hangingPunct="1"/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檔案格式</a:t>
            </a:r>
            <a:endParaRPr lang="en-US" altLang="zh-TW" sz="8800" b="1" u="sng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 algn="just" eaLnBrk="1" hangingPunct="1"/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請用</a:t>
            </a:r>
            <a:r>
              <a:rPr lang="en-US" altLang="zh-TW" sz="8800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Powerpoint</a:t>
            </a:r>
            <a:r>
              <a:rPr lang="en-US" altLang="zh-TW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製作海報檔案。</a:t>
            </a:r>
          </a:p>
          <a:p>
            <a:pPr lvl="1" algn="just" eaLnBrk="1" hangingPunct="1"/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若使用</a:t>
            </a:r>
            <a:r>
              <a:rPr lang="en-US" altLang="zh-TW" sz="8800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Powerpoint</a:t>
            </a:r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，請打開</a:t>
            </a:r>
            <a:r>
              <a:rPr lang="en-US" altLang="zh-TW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『</a:t>
            </a:r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檔案</a:t>
            </a:r>
            <a:r>
              <a:rPr lang="en-US" altLang="zh-TW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』 → </a:t>
            </a:r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「版面設定」→投影片大小→設定</a:t>
            </a:r>
            <a:r>
              <a:rPr lang="en-US" altLang="zh-TW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A0</a:t>
            </a:r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海報尺寸規格</a:t>
            </a:r>
            <a:r>
              <a:rPr lang="en-US" altLang="zh-TW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約</a:t>
            </a:r>
            <a:r>
              <a:rPr lang="en-US" altLang="zh-TW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84.1</a:t>
            </a:r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公分寬 </a:t>
            </a:r>
            <a:r>
              <a:rPr lang="en-US" altLang="zh-TW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 118.9</a:t>
            </a:r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公分高</a:t>
            </a:r>
            <a:r>
              <a:rPr lang="en-US" altLang="zh-TW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，方向設定為「直向」。</a:t>
            </a:r>
          </a:p>
          <a:p>
            <a:pPr lvl="1" algn="just" eaLnBrk="1" hangingPunct="1"/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使用字型：中文為標楷體，英文為</a:t>
            </a:r>
            <a:r>
              <a:rPr lang="en-US" altLang="zh-TW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Time New Roman</a:t>
            </a:r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（請勿使用特殊字型）。</a:t>
            </a:r>
          </a:p>
          <a:p>
            <a:pPr eaLnBrk="1" hangingPunct="1"/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尺寸大小：</a:t>
            </a:r>
          </a:p>
          <a:p>
            <a:pPr lvl="1" algn="just" eaLnBrk="1" hangingPunct="1"/>
            <a:r>
              <a:rPr kumimoji="0"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版</a:t>
            </a:r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面設定可直接設定所需尺寸</a:t>
            </a:r>
            <a:r>
              <a:rPr lang="en-US" altLang="zh-TW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A0</a:t>
            </a:r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海報規格（約</a:t>
            </a:r>
            <a:r>
              <a:rPr lang="en-US" altLang="zh-TW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84.1㎝</a:t>
            </a:r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×118.9㎝</a:t>
            </a:r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）。</a:t>
            </a:r>
            <a:endParaRPr lang="en-US" altLang="zh-TW" sz="8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海報</a:t>
            </a:r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右下</a:t>
            </a:r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角</a:t>
            </a:r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須</a:t>
            </a:r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標明</a:t>
            </a:r>
            <a:r>
              <a:rPr lang="en-US" altLang="zh-TW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“</a:t>
            </a:r>
            <a:r>
              <a:rPr lang="en-US" altLang="zh-TW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2021/10/15</a:t>
            </a:r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General Education Academic Conference”</a:t>
            </a:r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如海報範例所示</a:t>
            </a:r>
            <a:r>
              <a:rPr lang="en-US" altLang="zh-TW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</a:p>
          <a:p>
            <a:pPr algn="just"/>
            <a:r>
              <a:rPr lang="zh-TW" altLang="en-US" sz="8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請自行更改</a:t>
            </a:r>
            <a:r>
              <a:rPr lang="zh-TW" altLang="en-US" sz="8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海報</a:t>
            </a:r>
            <a:r>
              <a:rPr lang="zh-TW" altLang="en-US" sz="8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左下</a:t>
            </a:r>
            <a:r>
              <a:rPr lang="zh-TW" altLang="en-US" sz="8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角</a:t>
            </a:r>
            <a:r>
              <a:rPr lang="zh-TW" altLang="en-US" sz="8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研討會</a:t>
            </a:r>
            <a:r>
              <a:rPr lang="zh-TW" altLang="en-US" sz="8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議題主題名稱</a:t>
            </a:r>
            <a:r>
              <a:rPr lang="zh-TW" altLang="en-US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「教學實踐研究計畫」</a:t>
            </a:r>
            <a:r>
              <a:rPr lang="zh-TW" altLang="zh-TW" sz="8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、</a:t>
            </a:r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「</a:t>
            </a:r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健康</a:t>
            </a:r>
            <a:r>
              <a:rPr lang="zh-TW" altLang="en-US" sz="8800" dirty="0">
                <a:latin typeface="Times New Roman" panose="02020603050405020304" pitchFamily="18" charset="0"/>
                <a:ea typeface="標楷體" panose="03000509000000000000" pitchFamily="65" charset="-120"/>
              </a:rPr>
              <a:t>促進</a:t>
            </a:r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」 </a:t>
            </a:r>
            <a:r>
              <a:rPr lang="zh-TW" altLang="zh-TW" sz="8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、</a:t>
            </a:r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「全球視野暨敘事力培養」 </a:t>
            </a:r>
            <a:r>
              <a:rPr lang="zh-TW" altLang="zh-TW" sz="8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、</a:t>
            </a:r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「大學社會責任」、「</a:t>
            </a:r>
            <a:r>
              <a:rPr lang="en-US" altLang="zh-TW" sz="8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AI</a:t>
            </a:r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人工智慧課程」、「創新創意」、「綜合議題」 。</a:t>
            </a:r>
            <a:endParaRPr lang="en-US" altLang="zh-TW" sz="88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just"/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須標明作者及所屬單位。</a:t>
            </a:r>
            <a:endParaRPr lang="en-US" altLang="zh-TW" sz="88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內文部份由作者自行設計</a:t>
            </a:r>
          </a:p>
          <a:p>
            <a:r>
              <a:rPr lang="zh-TW" altLang="en-US" sz="8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海報底稿 範例如下： </a:t>
            </a:r>
            <a:endParaRPr lang="zh-TW" altLang="en-US" sz="96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1" eaLnBrk="1" hangingPunct="1">
              <a:buFontTx/>
              <a:buNone/>
            </a:pPr>
            <a:endParaRPr lang="en-US" altLang="zh-TW" sz="11000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" name="矩形 1"/>
          <p:cNvSpPr/>
          <p:nvPr/>
        </p:nvSpPr>
        <p:spPr bwMode="auto">
          <a:xfrm>
            <a:off x="232655" y="3888732"/>
            <a:ext cx="28299344" cy="37372152"/>
          </a:xfrm>
          <a:prstGeom prst="rect">
            <a:avLst/>
          </a:prstGeom>
          <a:noFill/>
          <a:ln w="152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386715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1759860" y="40231365"/>
            <a:ext cx="63401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000" dirty="0" smtClean="0">
                <a:solidFill>
                  <a:srgbClr val="FF0000"/>
                </a:solidFill>
              </a:rPr>
              <a:t>內文請勿超過此框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文字方塊 10"/>
          <p:cNvSpPr txBox="1">
            <a:spLocks noChangeArrowheads="1"/>
          </p:cNvSpPr>
          <p:nvPr/>
        </p:nvSpPr>
        <p:spPr bwMode="auto">
          <a:xfrm>
            <a:off x="8722519" y="3711708"/>
            <a:ext cx="9666287" cy="3348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80000" bIns="180000">
            <a:spAutoFit/>
          </a:bodyPr>
          <a:lstStyle>
            <a:lvl1pPr defTabSz="3867150" eaLnBrk="0" hangingPunct="0">
              <a:spcBef>
                <a:spcPct val="20000"/>
              </a:spcBef>
              <a:buChar char="•"/>
              <a:defRPr kumimoji="1" sz="13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3867150" eaLnBrk="0" hangingPunct="0">
              <a:spcBef>
                <a:spcPct val="20000"/>
              </a:spcBef>
              <a:buChar char="–"/>
              <a:defRPr kumimoji="1" sz="11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3867150" eaLnBrk="0" hangingPunct="0">
              <a:spcBef>
                <a:spcPct val="20000"/>
              </a:spcBef>
              <a:buChar char="•"/>
              <a:defRPr kumimoji="1" sz="10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3867150" eaLnBrk="0" hangingPunct="0">
              <a:spcBef>
                <a:spcPct val="20000"/>
              </a:spcBef>
              <a:buChar char="–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3867150" eaLnBrk="0" hangingPunct="0">
              <a:spcBef>
                <a:spcPct val="20000"/>
              </a:spcBef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ts val="0"/>
              </a:spcBef>
              <a:spcAft>
                <a:spcPts val="2400"/>
              </a:spcAft>
              <a:buFontTx/>
              <a:buNone/>
            </a:pPr>
            <a:r>
              <a:rPr lang="zh-TW" altLang="en-US" sz="7200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論文題目</a:t>
            </a:r>
            <a:endParaRPr lang="en-US" altLang="zh-TW" sz="7200" b="1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5400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作者一</a:t>
            </a:r>
            <a:r>
              <a:rPr lang="en-US" altLang="zh-TW" sz="5400" baseline="30000" dirty="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zh-TW" sz="4800" baseline="30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中華大學通識教育中心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1381497" y="8668990"/>
            <a:ext cx="5522913" cy="77152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3867150">
              <a:defRPr/>
            </a:pPr>
            <a:r>
              <a:rPr lang="en-US" altLang="zh-TW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研究背景與目的</a:t>
            </a:r>
            <a:endParaRPr lang="zh-TW" altLang="en-US" sz="4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6" name="Text Box 19"/>
          <p:cNvSpPr txBox="1">
            <a:spLocks noChangeArrowheads="1"/>
          </p:cNvSpPr>
          <p:nvPr/>
        </p:nvSpPr>
        <p:spPr bwMode="auto">
          <a:xfrm>
            <a:off x="443285" y="10131078"/>
            <a:ext cx="1312545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3867150" eaLnBrk="0" hangingPunct="0">
              <a:spcBef>
                <a:spcPct val="20000"/>
              </a:spcBef>
              <a:buChar char="•"/>
              <a:defRPr kumimoji="1" sz="13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defTabSz="3867150" eaLnBrk="0" hangingPunct="0">
              <a:spcBef>
                <a:spcPct val="20000"/>
              </a:spcBef>
              <a:buChar char="–"/>
              <a:defRPr kumimoji="1" sz="11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3867150" eaLnBrk="0" hangingPunct="0">
              <a:spcBef>
                <a:spcPct val="20000"/>
              </a:spcBef>
              <a:buChar char="•"/>
              <a:defRPr kumimoji="1" sz="10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3867150" eaLnBrk="0" hangingPunct="0">
              <a:spcBef>
                <a:spcPct val="20000"/>
              </a:spcBef>
              <a:buChar char="–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3867150" eaLnBrk="0" hangingPunct="0">
              <a:spcBef>
                <a:spcPct val="20000"/>
              </a:spcBef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1" algn="just"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</a:t>
            </a:r>
          </a:p>
        </p:txBody>
      </p:sp>
      <p:sp>
        <p:nvSpPr>
          <p:cNvPr id="3078" name="Text Box 19"/>
          <p:cNvSpPr txBox="1">
            <a:spLocks noChangeArrowheads="1"/>
          </p:cNvSpPr>
          <p:nvPr/>
        </p:nvSpPr>
        <p:spPr bwMode="auto">
          <a:xfrm>
            <a:off x="15049872" y="30887640"/>
            <a:ext cx="130810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3867150" eaLnBrk="0" hangingPunct="0">
              <a:spcBef>
                <a:spcPct val="20000"/>
              </a:spcBef>
              <a:buChar char="•"/>
              <a:defRPr kumimoji="1" sz="13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defTabSz="3867150" eaLnBrk="0" hangingPunct="0">
              <a:spcBef>
                <a:spcPct val="20000"/>
              </a:spcBef>
              <a:buChar char="–"/>
              <a:defRPr kumimoji="1" sz="11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3867150" eaLnBrk="0" hangingPunct="0">
              <a:spcBef>
                <a:spcPct val="20000"/>
              </a:spcBef>
              <a:buChar char="•"/>
              <a:defRPr kumimoji="1" sz="10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3867150" eaLnBrk="0" hangingPunct="0">
              <a:spcBef>
                <a:spcPct val="20000"/>
              </a:spcBef>
              <a:buChar char="–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3867150" eaLnBrk="0" hangingPunct="0">
              <a:spcBef>
                <a:spcPct val="20000"/>
              </a:spcBef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1" algn="just"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</a:t>
            </a: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15049872" y="8668990"/>
            <a:ext cx="4857750" cy="77152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3867150">
              <a:defRPr/>
            </a:pPr>
            <a:r>
              <a:rPr lang="en-US" altLang="zh-TW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結果與討論</a:t>
            </a:r>
            <a:endParaRPr lang="zh-TW" altLang="en-US" sz="4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16172235" y="27971403"/>
            <a:ext cx="2447925" cy="768350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defTabSz="3867150">
              <a:defRPr/>
            </a:pPr>
            <a:r>
              <a:rPr lang="en-US" altLang="zh-TW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結論</a:t>
            </a:r>
            <a:endParaRPr lang="zh-TW" altLang="en-US" sz="4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82" name="Text Box 39"/>
          <p:cNvSpPr txBox="1">
            <a:spLocks noChangeArrowheads="1"/>
          </p:cNvSpPr>
          <p:nvPr/>
        </p:nvSpPr>
        <p:spPr bwMode="auto">
          <a:xfrm>
            <a:off x="443285" y="42320678"/>
            <a:ext cx="413446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3867150" eaLnBrk="0" hangingPunct="0">
              <a:spcBef>
                <a:spcPct val="20000"/>
              </a:spcBef>
              <a:buChar char="•"/>
              <a:defRPr kumimoji="1" sz="13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3867150" eaLnBrk="0" hangingPunct="0">
              <a:spcBef>
                <a:spcPct val="20000"/>
              </a:spcBef>
              <a:buChar char="–"/>
              <a:defRPr kumimoji="1" sz="11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3867150" eaLnBrk="0" hangingPunct="0">
              <a:spcBef>
                <a:spcPct val="20000"/>
              </a:spcBef>
              <a:buChar char="•"/>
              <a:defRPr kumimoji="1" sz="10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3867150" eaLnBrk="0" hangingPunct="0">
              <a:spcBef>
                <a:spcPct val="20000"/>
              </a:spcBef>
              <a:buChar char="–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3867150" eaLnBrk="0" hangingPunct="0">
              <a:spcBef>
                <a:spcPct val="20000"/>
              </a:spcBef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</a:rPr>
              <a:t>主題</a:t>
            </a:r>
            <a:r>
              <a:rPr lang="zh-TW" altLang="en-US" sz="44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：健康促進</a:t>
            </a:r>
            <a:endParaRPr lang="zh-TW" altLang="en-US" sz="4400" u="sng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083" name="Text Box 41"/>
          <p:cNvSpPr txBox="1">
            <a:spLocks noChangeArrowheads="1"/>
          </p:cNvSpPr>
          <p:nvPr/>
        </p:nvSpPr>
        <p:spPr bwMode="auto">
          <a:xfrm>
            <a:off x="1765672" y="14630053"/>
            <a:ext cx="328771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3867150" eaLnBrk="0" hangingPunct="0">
              <a:spcBef>
                <a:spcPct val="20000"/>
              </a:spcBef>
              <a:buChar char="•"/>
              <a:defRPr kumimoji="1" sz="13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3867150" eaLnBrk="0" hangingPunct="0">
              <a:spcBef>
                <a:spcPct val="20000"/>
              </a:spcBef>
              <a:buChar char="–"/>
              <a:defRPr kumimoji="1" sz="11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3867150" eaLnBrk="0" hangingPunct="0">
              <a:spcBef>
                <a:spcPct val="20000"/>
              </a:spcBef>
              <a:buChar char="•"/>
              <a:defRPr kumimoji="1" sz="10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3867150" eaLnBrk="0" hangingPunct="0">
              <a:spcBef>
                <a:spcPct val="20000"/>
              </a:spcBef>
              <a:buChar char="–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3867150" eaLnBrk="0" hangingPunct="0">
              <a:spcBef>
                <a:spcPct val="20000"/>
              </a:spcBef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4400" b="1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44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研究方法</a:t>
            </a:r>
          </a:p>
        </p:txBody>
      </p:sp>
      <p:sp>
        <p:nvSpPr>
          <p:cNvPr id="3084" name="Text Box 19"/>
          <p:cNvSpPr txBox="1">
            <a:spLocks noChangeArrowheads="1"/>
          </p:cNvSpPr>
          <p:nvPr/>
        </p:nvSpPr>
        <p:spPr bwMode="auto">
          <a:xfrm>
            <a:off x="443285" y="16147703"/>
            <a:ext cx="1312545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3867150" eaLnBrk="0" hangingPunct="0">
              <a:spcBef>
                <a:spcPct val="20000"/>
              </a:spcBef>
              <a:buChar char="•"/>
              <a:defRPr kumimoji="1" sz="13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defTabSz="3867150" eaLnBrk="0" hangingPunct="0">
              <a:spcBef>
                <a:spcPct val="20000"/>
              </a:spcBef>
              <a:buChar char="–"/>
              <a:defRPr kumimoji="1" sz="11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3867150" eaLnBrk="0" hangingPunct="0">
              <a:spcBef>
                <a:spcPct val="20000"/>
              </a:spcBef>
              <a:buChar char="•"/>
              <a:defRPr kumimoji="1" sz="10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3867150" eaLnBrk="0" hangingPunct="0">
              <a:spcBef>
                <a:spcPct val="20000"/>
              </a:spcBef>
              <a:buChar char="–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3867150" eaLnBrk="0" hangingPunct="0">
              <a:spcBef>
                <a:spcPct val="20000"/>
              </a:spcBef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1" algn="just"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</a:t>
            </a:r>
          </a:p>
        </p:txBody>
      </p:sp>
      <p:grpSp>
        <p:nvGrpSpPr>
          <p:cNvPr id="3085" name="Group 43"/>
          <p:cNvGrpSpPr>
            <a:grpSpLocks/>
          </p:cNvGrpSpPr>
          <p:nvPr/>
        </p:nvGrpSpPr>
        <p:grpSpPr bwMode="auto">
          <a:xfrm>
            <a:off x="2465760" y="22586603"/>
            <a:ext cx="10080625" cy="6591300"/>
            <a:chOff x="771" y="10433"/>
            <a:chExt cx="5035" cy="3141"/>
          </a:xfrm>
        </p:grpSpPr>
        <p:grpSp>
          <p:nvGrpSpPr>
            <p:cNvPr id="3165" name="Group 44"/>
            <p:cNvGrpSpPr>
              <a:grpSpLocks/>
            </p:cNvGrpSpPr>
            <p:nvPr/>
          </p:nvGrpSpPr>
          <p:grpSpPr bwMode="auto">
            <a:xfrm>
              <a:off x="771" y="10433"/>
              <a:ext cx="5035" cy="2631"/>
              <a:chOff x="771" y="10433"/>
              <a:chExt cx="5035" cy="2631"/>
            </a:xfrm>
          </p:grpSpPr>
          <p:grpSp>
            <p:nvGrpSpPr>
              <p:cNvPr id="3167" name="Group 45"/>
              <p:cNvGrpSpPr>
                <a:grpSpLocks/>
              </p:cNvGrpSpPr>
              <p:nvPr/>
            </p:nvGrpSpPr>
            <p:grpSpPr bwMode="auto">
              <a:xfrm>
                <a:off x="771" y="10433"/>
                <a:ext cx="5035" cy="2631"/>
                <a:chOff x="1800" y="7200"/>
                <a:chExt cx="8640" cy="4680"/>
              </a:xfrm>
            </p:grpSpPr>
            <p:sp>
              <p:nvSpPr>
                <p:cNvPr id="3172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800" y="7200"/>
                  <a:ext cx="2160" cy="126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24" tIns="45710" rIns="91424" bIns="45710"/>
                <a:lstStyle>
                  <a:lvl1pPr defTabSz="4321175" eaLnBrk="0" hangingPunct="0">
                    <a:spcBef>
                      <a:spcPct val="20000"/>
                    </a:spcBef>
                    <a:buChar char="•"/>
                    <a:defRPr kumimoji="1" sz="13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defTabSz="4321175" eaLnBrk="0" hangingPunct="0">
                    <a:spcBef>
                      <a:spcPct val="20000"/>
                    </a:spcBef>
                    <a:buChar char="–"/>
                    <a:defRPr kumimoji="1" sz="118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defTabSz="4321175" eaLnBrk="0" hangingPunct="0">
                    <a:spcBef>
                      <a:spcPct val="20000"/>
                    </a:spcBef>
                    <a:buChar char="•"/>
                    <a:defRPr kumimoji="1" sz="10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defTabSz="4321175" eaLnBrk="0" hangingPunct="0">
                    <a:spcBef>
                      <a:spcPct val="20000"/>
                    </a:spcBef>
                    <a:buChar char="–"/>
                    <a:defRPr kumimoji="1" sz="8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defTabSz="4321175" eaLnBrk="0" hangingPunct="0">
                    <a:spcBef>
                      <a:spcPct val="20000"/>
                    </a:spcBef>
                    <a:buChar char="»"/>
                    <a:defRPr kumimoji="1" sz="8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defTabSz="432117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8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defTabSz="432117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8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defTabSz="432117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8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defTabSz="432117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8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TW" altLang="en-US" sz="1900" b="1" u="sng">
                      <a:latin typeface="Times New Roman" panose="02020603050405020304" pitchFamily="18" charset="0"/>
                      <a:ea typeface="標楷體" panose="03000509000000000000" pitchFamily="65" charset="-120"/>
                    </a:rPr>
                    <a:t>需求面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TW" altLang="en-US" sz="1900">
                      <a:latin typeface="Times New Roman" panose="02020603050405020304" pitchFamily="18" charset="0"/>
                      <a:ea typeface="標楷體" panose="03000509000000000000" pitchFamily="65" charset="-120"/>
                    </a:rPr>
                    <a:t>工作負荷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TW" altLang="en-US" sz="1900">
                      <a:latin typeface="Times New Roman" panose="02020603050405020304" pitchFamily="18" charset="0"/>
                      <a:ea typeface="標楷體" panose="03000509000000000000" pitchFamily="65" charset="-120"/>
                    </a:rPr>
                    <a:t>角色衝突</a:t>
                  </a:r>
                  <a:endParaRPr lang="zh-TW" altLang="en-US" sz="1900"/>
                </a:p>
              </p:txBody>
            </p:sp>
            <p:sp>
              <p:nvSpPr>
                <p:cNvPr id="3173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1800" y="9000"/>
                  <a:ext cx="2160" cy="126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24" tIns="45710" rIns="91424" bIns="45710"/>
                <a:lstStyle>
                  <a:lvl1pPr defTabSz="4321175" eaLnBrk="0" hangingPunct="0">
                    <a:spcBef>
                      <a:spcPct val="20000"/>
                    </a:spcBef>
                    <a:buChar char="•"/>
                    <a:defRPr kumimoji="1" sz="13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defTabSz="4321175" eaLnBrk="0" hangingPunct="0">
                    <a:spcBef>
                      <a:spcPct val="20000"/>
                    </a:spcBef>
                    <a:buChar char="–"/>
                    <a:defRPr kumimoji="1" sz="118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defTabSz="4321175" eaLnBrk="0" hangingPunct="0">
                    <a:spcBef>
                      <a:spcPct val="20000"/>
                    </a:spcBef>
                    <a:buChar char="•"/>
                    <a:defRPr kumimoji="1" sz="10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defTabSz="4321175" eaLnBrk="0" hangingPunct="0">
                    <a:spcBef>
                      <a:spcPct val="20000"/>
                    </a:spcBef>
                    <a:buChar char="–"/>
                    <a:defRPr kumimoji="1" sz="8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defTabSz="4321175" eaLnBrk="0" hangingPunct="0">
                    <a:spcBef>
                      <a:spcPct val="20000"/>
                    </a:spcBef>
                    <a:buChar char="»"/>
                    <a:defRPr kumimoji="1" sz="8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defTabSz="432117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8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defTabSz="432117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8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defTabSz="432117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8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defTabSz="432117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8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TW" altLang="en-US" sz="1900" b="1" u="sng">
                      <a:latin typeface="Times New Roman" panose="02020603050405020304" pitchFamily="18" charset="0"/>
                      <a:ea typeface="標楷體" panose="03000509000000000000" pitchFamily="65" charset="-120"/>
                    </a:rPr>
                    <a:t>資源面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TW" altLang="en-US" sz="1900">
                      <a:latin typeface="Times New Roman" panose="02020603050405020304" pitchFamily="18" charset="0"/>
                      <a:ea typeface="標楷體" panose="03000509000000000000" pitchFamily="65" charset="-120"/>
                    </a:rPr>
                    <a:t>工作自主性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TW" altLang="en-US" sz="1900">
                      <a:latin typeface="Times New Roman" panose="02020603050405020304" pitchFamily="18" charset="0"/>
                      <a:ea typeface="標楷體" panose="03000509000000000000" pitchFamily="65" charset="-120"/>
                    </a:rPr>
                    <a:t>社會支持</a:t>
                  </a:r>
                  <a:endParaRPr lang="zh-TW" altLang="en-US" sz="1900"/>
                </a:p>
              </p:txBody>
            </p:sp>
            <p:sp>
              <p:nvSpPr>
                <p:cNvPr id="3174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5220" y="7920"/>
                  <a:ext cx="2160" cy="162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24" tIns="45710" rIns="91424" bIns="45710"/>
                <a:lstStyle>
                  <a:lvl1pPr defTabSz="4321175" eaLnBrk="0" hangingPunct="0">
                    <a:spcBef>
                      <a:spcPct val="20000"/>
                    </a:spcBef>
                    <a:buChar char="•"/>
                    <a:defRPr kumimoji="1" sz="13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defTabSz="4321175" eaLnBrk="0" hangingPunct="0">
                    <a:spcBef>
                      <a:spcPct val="20000"/>
                    </a:spcBef>
                    <a:buChar char="–"/>
                    <a:defRPr kumimoji="1" sz="118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defTabSz="4321175" eaLnBrk="0" hangingPunct="0">
                    <a:spcBef>
                      <a:spcPct val="20000"/>
                    </a:spcBef>
                    <a:buChar char="•"/>
                    <a:defRPr kumimoji="1" sz="10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defTabSz="4321175" eaLnBrk="0" hangingPunct="0">
                    <a:spcBef>
                      <a:spcPct val="20000"/>
                    </a:spcBef>
                    <a:buChar char="–"/>
                    <a:defRPr kumimoji="1" sz="8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defTabSz="4321175" eaLnBrk="0" hangingPunct="0">
                    <a:spcBef>
                      <a:spcPct val="20000"/>
                    </a:spcBef>
                    <a:buChar char="»"/>
                    <a:defRPr kumimoji="1" sz="8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defTabSz="432117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8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defTabSz="432117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8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defTabSz="432117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8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defTabSz="432117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8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TW" altLang="en-US" sz="1900" b="1" u="sng">
                      <a:latin typeface="Times New Roman" panose="02020603050405020304" pitchFamily="18" charset="0"/>
                      <a:ea typeface="標楷體" panose="03000509000000000000" pitchFamily="65" charset="-120"/>
                    </a:rPr>
                    <a:t>職業倦怠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TW" altLang="en-US" sz="1900">
                      <a:latin typeface="Times New Roman" panose="02020603050405020304" pitchFamily="18" charset="0"/>
                      <a:ea typeface="標楷體" panose="03000509000000000000" pitchFamily="65" charset="-120"/>
                    </a:rPr>
                    <a:t>情緒耗竭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TW" altLang="en-US" sz="1900">
                      <a:latin typeface="Times New Roman" panose="02020603050405020304" pitchFamily="18" charset="0"/>
                      <a:ea typeface="標楷體" panose="03000509000000000000" pitchFamily="65" charset="-120"/>
                    </a:rPr>
                    <a:t>去人性化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TW" altLang="en-US" sz="1900">
                      <a:latin typeface="Times New Roman" panose="02020603050405020304" pitchFamily="18" charset="0"/>
                      <a:ea typeface="標楷體" panose="03000509000000000000" pitchFamily="65" charset="-120"/>
                    </a:rPr>
                    <a:t>成就感低落</a:t>
                  </a:r>
                  <a:endParaRPr lang="zh-TW" altLang="en-US" sz="1900"/>
                </a:p>
              </p:txBody>
            </p:sp>
            <p:sp>
              <p:nvSpPr>
                <p:cNvPr id="3175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8280" y="7920"/>
                  <a:ext cx="2160" cy="162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24" tIns="45710" rIns="91424" bIns="45710"/>
                <a:lstStyle>
                  <a:lvl1pPr defTabSz="4321175" eaLnBrk="0" hangingPunct="0">
                    <a:spcBef>
                      <a:spcPct val="20000"/>
                    </a:spcBef>
                    <a:buChar char="•"/>
                    <a:defRPr kumimoji="1" sz="13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defTabSz="4321175" eaLnBrk="0" hangingPunct="0">
                    <a:spcBef>
                      <a:spcPct val="20000"/>
                    </a:spcBef>
                    <a:buChar char="–"/>
                    <a:defRPr kumimoji="1" sz="118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defTabSz="4321175" eaLnBrk="0" hangingPunct="0">
                    <a:spcBef>
                      <a:spcPct val="20000"/>
                    </a:spcBef>
                    <a:buChar char="•"/>
                    <a:defRPr kumimoji="1" sz="10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defTabSz="4321175" eaLnBrk="0" hangingPunct="0">
                    <a:spcBef>
                      <a:spcPct val="20000"/>
                    </a:spcBef>
                    <a:buChar char="–"/>
                    <a:defRPr kumimoji="1" sz="8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defTabSz="4321175" eaLnBrk="0" hangingPunct="0">
                    <a:spcBef>
                      <a:spcPct val="20000"/>
                    </a:spcBef>
                    <a:buChar char="»"/>
                    <a:defRPr kumimoji="1" sz="8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defTabSz="432117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8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defTabSz="432117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8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defTabSz="432117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8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defTabSz="432117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8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TW" altLang="en-US" sz="1900" b="1" u="sng">
                      <a:latin typeface="Times New Roman" panose="02020603050405020304" pitchFamily="18" charset="0"/>
                      <a:ea typeface="標楷體" panose="03000509000000000000" pitchFamily="65" charset="-120"/>
                    </a:rPr>
                    <a:t>倦怠結果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TW" altLang="en-US" sz="1900">
                      <a:latin typeface="Times New Roman" panose="02020603050405020304" pitchFamily="18" charset="0"/>
                      <a:ea typeface="標楷體" panose="03000509000000000000" pitchFamily="65" charset="-120"/>
                    </a:rPr>
                    <a:t>組織承諾</a:t>
                  </a:r>
                </a:p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TW" altLang="en-US" sz="1900">
                      <a:latin typeface="Times New Roman" panose="02020603050405020304" pitchFamily="18" charset="0"/>
                      <a:ea typeface="標楷體" panose="03000509000000000000" pitchFamily="65" charset="-120"/>
                    </a:rPr>
                    <a:t>離職意向</a:t>
                  </a:r>
                  <a:endParaRPr lang="zh-TW" altLang="en-US" sz="1900"/>
                </a:p>
              </p:txBody>
            </p:sp>
            <p:sp>
              <p:nvSpPr>
                <p:cNvPr id="3176" name="Line 50"/>
                <p:cNvSpPr>
                  <a:spLocks noChangeShapeType="1"/>
                </p:cNvSpPr>
                <p:nvPr/>
              </p:nvSpPr>
              <p:spPr bwMode="auto">
                <a:xfrm>
                  <a:off x="3960" y="7740"/>
                  <a:ext cx="1260" cy="9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177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3960" y="8820"/>
                  <a:ext cx="1260" cy="7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178" name="Line 52"/>
                <p:cNvSpPr>
                  <a:spLocks noChangeShapeType="1"/>
                </p:cNvSpPr>
                <p:nvPr/>
              </p:nvSpPr>
              <p:spPr bwMode="auto">
                <a:xfrm>
                  <a:off x="7380" y="8640"/>
                  <a:ext cx="90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3179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5220" y="10260"/>
                  <a:ext cx="2160" cy="162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1424" tIns="45710" rIns="91424" bIns="45710"/>
                <a:lstStyle>
                  <a:lvl1pPr defTabSz="4321175" eaLnBrk="0" hangingPunct="0">
                    <a:spcBef>
                      <a:spcPct val="20000"/>
                    </a:spcBef>
                    <a:buChar char="•"/>
                    <a:defRPr kumimoji="1" sz="13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 defTabSz="4321175" eaLnBrk="0" hangingPunct="0">
                    <a:spcBef>
                      <a:spcPct val="20000"/>
                    </a:spcBef>
                    <a:buChar char="–"/>
                    <a:defRPr kumimoji="1" sz="118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 defTabSz="4321175" eaLnBrk="0" hangingPunct="0">
                    <a:spcBef>
                      <a:spcPct val="20000"/>
                    </a:spcBef>
                    <a:buChar char="•"/>
                    <a:defRPr kumimoji="1" sz="102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 defTabSz="4321175" eaLnBrk="0" hangingPunct="0">
                    <a:spcBef>
                      <a:spcPct val="20000"/>
                    </a:spcBef>
                    <a:buChar char="–"/>
                    <a:defRPr kumimoji="1" sz="8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 defTabSz="4321175" eaLnBrk="0" hangingPunct="0">
                    <a:spcBef>
                      <a:spcPct val="20000"/>
                    </a:spcBef>
                    <a:buChar char="»"/>
                    <a:defRPr kumimoji="1" sz="8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defTabSz="432117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8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defTabSz="432117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8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defTabSz="432117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8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defTabSz="4321175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8500"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TW" altLang="en-US" sz="1900" b="1" u="sng">
                      <a:latin typeface="Times New Roman" panose="02020603050405020304" pitchFamily="18" charset="0"/>
                      <a:ea typeface="標楷體" panose="03000509000000000000" pitchFamily="65" charset="-120"/>
                    </a:rPr>
                    <a:t>控制變項</a:t>
                  </a:r>
                </a:p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zh-TW" altLang="en-US" sz="1900">
                      <a:latin typeface="Times New Roman" panose="02020603050405020304" pitchFamily="18" charset="0"/>
                      <a:ea typeface="標楷體" panose="03000509000000000000" pitchFamily="65" charset="-120"/>
                    </a:rPr>
                    <a:t>性別、年齡、教育程度、婚姻狀況、工作職位</a:t>
                  </a:r>
                  <a:endParaRPr lang="zh-TW" altLang="en-US" sz="1900"/>
                </a:p>
              </p:txBody>
            </p:sp>
            <p:sp>
              <p:nvSpPr>
                <p:cNvPr id="3180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6300" y="9540"/>
                  <a:ext cx="0" cy="7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ysDot"/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3168" name="Text Box 55"/>
              <p:cNvSpPr txBox="1">
                <a:spLocks noChangeArrowheads="1"/>
              </p:cNvSpPr>
              <p:nvPr/>
            </p:nvSpPr>
            <p:spPr bwMode="auto">
              <a:xfrm>
                <a:off x="2132" y="10614"/>
                <a:ext cx="454" cy="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4" tIns="45710" rIns="91424" bIns="45710"/>
              <a:lstStyle>
                <a:lvl1pPr defTabSz="4321175" eaLnBrk="0" hangingPunct="0">
                  <a:spcBef>
                    <a:spcPct val="20000"/>
                  </a:spcBef>
                  <a:buChar char="•"/>
                  <a:defRPr kumimoji="1" sz="135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defTabSz="4321175" eaLnBrk="0" hangingPunct="0">
                  <a:spcBef>
                    <a:spcPct val="20000"/>
                  </a:spcBef>
                  <a:buChar char="–"/>
                  <a:defRPr kumimoji="1" sz="118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defTabSz="4321175" eaLnBrk="0" hangingPunct="0">
                  <a:spcBef>
                    <a:spcPct val="20000"/>
                  </a:spcBef>
                  <a:buChar char="•"/>
                  <a:defRPr kumimoji="1" sz="10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defTabSz="4321175" eaLnBrk="0" hangingPunct="0">
                  <a:spcBef>
                    <a:spcPct val="20000"/>
                  </a:spcBef>
                  <a:buChar char="–"/>
                  <a:defRPr kumimoji="1" sz="85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defTabSz="4321175" eaLnBrk="0" hangingPunct="0">
                  <a:spcBef>
                    <a:spcPct val="20000"/>
                  </a:spcBef>
                  <a:buChar char="»"/>
                  <a:defRPr kumimoji="1" sz="85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defTabSz="4321175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85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defTabSz="4321175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85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defTabSz="4321175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85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defTabSz="4321175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85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TW" sz="2400">
                    <a:latin typeface="Times New Roman" panose="02020603050405020304" pitchFamily="18" charset="0"/>
                  </a:rPr>
                  <a:t>H</a:t>
                </a:r>
                <a:r>
                  <a:rPr lang="en-US" altLang="zh-TW" sz="2400" baseline="-25000">
                    <a:latin typeface="Times New Roman" panose="02020603050405020304" pitchFamily="18" charset="0"/>
                  </a:rPr>
                  <a:t>1</a:t>
                </a:r>
                <a:endParaRPr lang="en-US" altLang="zh-TW" sz="2400"/>
              </a:p>
            </p:txBody>
          </p:sp>
          <p:sp>
            <p:nvSpPr>
              <p:cNvPr id="3169" name="Text Box 56"/>
              <p:cNvSpPr txBox="1">
                <a:spLocks noChangeArrowheads="1"/>
              </p:cNvSpPr>
              <p:nvPr/>
            </p:nvSpPr>
            <p:spPr bwMode="auto">
              <a:xfrm>
                <a:off x="3039" y="10569"/>
                <a:ext cx="499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4" tIns="45710" rIns="91424" bIns="45710"/>
              <a:lstStyle>
                <a:lvl1pPr defTabSz="4321175" eaLnBrk="0" hangingPunct="0">
                  <a:spcBef>
                    <a:spcPct val="20000"/>
                  </a:spcBef>
                  <a:buChar char="•"/>
                  <a:defRPr kumimoji="1" sz="135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defTabSz="4321175" eaLnBrk="0" hangingPunct="0">
                  <a:spcBef>
                    <a:spcPct val="20000"/>
                  </a:spcBef>
                  <a:buChar char="–"/>
                  <a:defRPr kumimoji="1" sz="118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defTabSz="4321175" eaLnBrk="0" hangingPunct="0">
                  <a:spcBef>
                    <a:spcPct val="20000"/>
                  </a:spcBef>
                  <a:buChar char="•"/>
                  <a:defRPr kumimoji="1" sz="10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defTabSz="4321175" eaLnBrk="0" hangingPunct="0">
                  <a:spcBef>
                    <a:spcPct val="20000"/>
                  </a:spcBef>
                  <a:buChar char="–"/>
                  <a:defRPr kumimoji="1" sz="85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defTabSz="4321175" eaLnBrk="0" hangingPunct="0">
                  <a:spcBef>
                    <a:spcPct val="20000"/>
                  </a:spcBef>
                  <a:buChar char="»"/>
                  <a:defRPr kumimoji="1" sz="85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defTabSz="4321175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85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defTabSz="4321175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85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defTabSz="4321175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85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defTabSz="4321175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85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TW" sz="24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H</a:t>
                </a:r>
                <a:r>
                  <a:rPr lang="en-US" altLang="zh-TW" sz="2400" baseline="-250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</a:t>
                </a:r>
                <a:endParaRPr lang="en-US" altLang="zh-TW" sz="2400"/>
              </a:p>
            </p:txBody>
          </p:sp>
          <p:sp>
            <p:nvSpPr>
              <p:cNvPr id="3170" name="Text Box 57"/>
              <p:cNvSpPr txBox="1">
                <a:spLocks noChangeArrowheads="1"/>
              </p:cNvSpPr>
              <p:nvPr/>
            </p:nvSpPr>
            <p:spPr bwMode="auto">
              <a:xfrm>
                <a:off x="4082" y="10977"/>
                <a:ext cx="408" cy="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4" tIns="45710" rIns="91424" bIns="45710"/>
              <a:lstStyle>
                <a:lvl1pPr defTabSz="4321175" eaLnBrk="0" hangingPunct="0">
                  <a:spcBef>
                    <a:spcPct val="20000"/>
                  </a:spcBef>
                  <a:buChar char="•"/>
                  <a:defRPr kumimoji="1" sz="135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defTabSz="4321175" eaLnBrk="0" hangingPunct="0">
                  <a:spcBef>
                    <a:spcPct val="20000"/>
                  </a:spcBef>
                  <a:buChar char="–"/>
                  <a:defRPr kumimoji="1" sz="118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defTabSz="4321175" eaLnBrk="0" hangingPunct="0">
                  <a:spcBef>
                    <a:spcPct val="20000"/>
                  </a:spcBef>
                  <a:buChar char="•"/>
                  <a:defRPr kumimoji="1" sz="10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defTabSz="4321175" eaLnBrk="0" hangingPunct="0">
                  <a:spcBef>
                    <a:spcPct val="20000"/>
                  </a:spcBef>
                  <a:buChar char="–"/>
                  <a:defRPr kumimoji="1" sz="85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defTabSz="4321175" eaLnBrk="0" hangingPunct="0">
                  <a:spcBef>
                    <a:spcPct val="20000"/>
                  </a:spcBef>
                  <a:buChar char="»"/>
                  <a:defRPr kumimoji="1" sz="85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defTabSz="4321175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85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defTabSz="4321175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85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defTabSz="4321175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85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defTabSz="4321175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85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TW" sz="2400">
                    <a:latin typeface="Times New Roman" panose="02020603050405020304" pitchFamily="18" charset="0"/>
                  </a:rPr>
                  <a:t>H</a:t>
                </a:r>
                <a:r>
                  <a:rPr lang="en-US" altLang="zh-TW" sz="2400" baseline="-25000">
                    <a:latin typeface="Times New Roman" panose="02020603050405020304" pitchFamily="18" charset="0"/>
                  </a:rPr>
                  <a:t>3</a:t>
                </a:r>
                <a:endParaRPr lang="en-US" altLang="zh-TW" sz="2400"/>
              </a:p>
            </p:txBody>
          </p:sp>
          <p:sp>
            <p:nvSpPr>
              <p:cNvPr id="3171" name="Text Box 58"/>
              <p:cNvSpPr txBox="1">
                <a:spLocks noChangeArrowheads="1"/>
              </p:cNvSpPr>
              <p:nvPr/>
            </p:nvSpPr>
            <p:spPr bwMode="auto">
              <a:xfrm>
                <a:off x="2223" y="11521"/>
                <a:ext cx="408" cy="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4" tIns="45710" rIns="91424" bIns="45710"/>
              <a:lstStyle>
                <a:lvl1pPr defTabSz="4321175" eaLnBrk="0" hangingPunct="0">
                  <a:spcBef>
                    <a:spcPct val="20000"/>
                  </a:spcBef>
                  <a:buChar char="•"/>
                  <a:defRPr kumimoji="1" sz="135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 defTabSz="4321175" eaLnBrk="0" hangingPunct="0">
                  <a:spcBef>
                    <a:spcPct val="20000"/>
                  </a:spcBef>
                  <a:buChar char="–"/>
                  <a:defRPr kumimoji="1" sz="118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 defTabSz="4321175" eaLnBrk="0" hangingPunct="0">
                  <a:spcBef>
                    <a:spcPct val="20000"/>
                  </a:spcBef>
                  <a:buChar char="•"/>
                  <a:defRPr kumimoji="1" sz="102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 defTabSz="4321175" eaLnBrk="0" hangingPunct="0">
                  <a:spcBef>
                    <a:spcPct val="20000"/>
                  </a:spcBef>
                  <a:buChar char="–"/>
                  <a:defRPr kumimoji="1" sz="85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 defTabSz="4321175" eaLnBrk="0" hangingPunct="0">
                  <a:spcBef>
                    <a:spcPct val="20000"/>
                  </a:spcBef>
                  <a:buChar char="»"/>
                  <a:defRPr kumimoji="1" sz="85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defTabSz="4321175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85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defTabSz="4321175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85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defTabSz="4321175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85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defTabSz="4321175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8500"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zh-TW" sz="2400">
                    <a:latin typeface="Times New Roman" panose="02020603050405020304" pitchFamily="18" charset="0"/>
                  </a:rPr>
                  <a:t>H</a:t>
                </a:r>
                <a:r>
                  <a:rPr lang="en-US" altLang="zh-TW" sz="2400" baseline="-25000">
                    <a:latin typeface="Times New Roman" panose="02020603050405020304" pitchFamily="18" charset="0"/>
                  </a:rPr>
                  <a:t>2</a:t>
                </a:r>
                <a:endParaRPr lang="en-US" altLang="zh-TW" sz="2400"/>
              </a:p>
            </p:txBody>
          </p:sp>
        </p:grpSp>
        <p:sp>
          <p:nvSpPr>
            <p:cNvPr id="3166" name="Text Box 59"/>
            <p:cNvSpPr txBox="1">
              <a:spLocks noChangeArrowheads="1"/>
            </p:cNvSpPr>
            <p:nvPr/>
          </p:nvSpPr>
          <p:spPr bwMode="auto">
            <a:xfrm>
              <a:off x="2631" y="13182"/>
              <a:ext cx="1234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0" rIns="91424" bIns="45710">
              <a:spAutoFit/>
            </a:bodyPr>
            <a:lstStyle>
              <a:lvl1pPr defTabSz="4321175" eaLnBrk="0" hangingPunct="0">
                <a:spcBef>
                  <a:spcPct val="20000"/>
                </a:spcBef>
                <a:buChar char="•"/>
                <a:defRPr kumimoji="1" sz="13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defTabSz="4321175" eaLnBrk="0" hangingPunct="0">
                <a:spcBef>
                  <a:spcPct val="20000"/>
                </a:spcBef>
                <a:buChar char="–"/>
                <a:defRPr kumimoji="1" sz="118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defTabSz="4321175" eaLnBrk="0" hangingPunct="0">
                <a:spcBef>
                  <a:spcPct val="20000"/>
                </a:spcBef>
                <a:buChar char="•"/>
                <a:defRPr kumimoji="1" sz="102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defTabSz="4321175" eaLnBrk="0" hangingPunct="0">
                <a:spcBef>
                  <a:spcPct val="20000"/>
                </a:spcBef>
                <a:buChar char="–"/>
                <a:defRPr kumimoji="1" sz="8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defTabSz="4321175" eaLnBrk="0" hangingPunct="0">
                <a:spcBef>
                  <a:spcPct val="20000"/>
                </a:spcBef>
                <a:buChar char="»"/>
                <a:defRPr kumimoji="1" sz="8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defTabSz="43211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8500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400" b="1">
                  <a:latin typeface="Times New Roman" panose="02020603050405020304" pitchFamily="18" charset="0"/>
                  <a:ea typeface="標楷體" panose="03000509000000000000" pitchFamily="65" charset="-120"/>
                </a:rPr>
                <a:t>圖</a:t>
              </a:r>
              <a:r>
                <a:rPr lang="en-US" altLang="zh-TW" sz="2400" b="1">
                  <a:latin typeface="Times New Roman" panose="02020603050405020304" pitchFamily="18" charset="0"/>
                  <a:ea typeface="標楷體" panose="03000509000000000000" pitchFamily="65" charset="-120"/>
                </a:rPr>
                <a:t>1</a:t>
              </a:r>
              <a:r>
                <a:rPr lang="zh-TW" altLang="en-US" sz="2400" b="1">
                  <a:latin typeface="Times New Roman" panose="02020603050405020304" pitchFamily="18" charset="0"/>
                  <a:ea typeface="標楷體" panose="03000509000000000000" pitchFamily="65" charset="-120"/>
                </a:rPr>
                <a:t>：研究架構圖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TW" altLang="en-US" sz="2400" b="1">
                <a:latin typeface="Times New Roman" panose="02020603050405020304" pitchFamily="18" charset="0"/>
                <a:ea typeface="標楷體" panose="03000509000000000000" pitchFamily="65" charset="-120"/>
              </a:endParaRPr>
            </a:p>
          </p:txBody>
        </p:sp>
      </p:grpSp>
      <p:sp>
        <p:nvSpPr>
          <p:cNvPr id="3086" name="Text Box 19"/>
          <p:cNvSpPr txBox="1">
            <a:spLocks noChangeArrowheads="1"/>
          </p:cNvSpPr>
          <p:nvPr/>
        </p:nvSpPr>
        <p:spPr bwMode="auto">
          <a:xfrm>
            <a:off x="14760947" y="11229628"/>
            <a:ext cx="13333413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3867150" eaLnBrk="0" hangingPunct="0">
              <a:spcBef>
                <a:spcPct val="20000"/>
              </a:spcBef>
              <a:buChar char="•"/>
              <a:defRPr kumimoji="1" sz="13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defTabSz="3867150" eaLnBrk="0" hangingPunct="0">
              <a:spcBef>
                <a:spcPct val="20000"/>
              </a:spcBef>
              <a:buChar char="–"/>
              <a:defRPr kumimoji="1" sz="11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3867150" eaLnBrk="0" hangingPunct="0">
              <a:spcBef>
                <a:spcPct val="20000"/>
              </a:spcBef>
              <a:buChar char="•"/>
              <a:defRPr kumimoji="1" sz="10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3867150" eaLnBrk="0" hangingPunct="0">
              <a:spcBef>
                <a:spcPct val="20000"/>
              </a:spcBef>
              <a:buChar char="–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3867150" eaLnBrk="0" hangingPunct="0">
              <a:spcBef>
                <a:spcPct val="20000"/>
              </a:spcBef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1" algn="just" eaLnBrk="1" hangingPunct="1">
              <a:spcBef>
                <a:spcPct val="0"/>
              </a:spcBef>
              <a:buFontTx/>
              <a:buNone/>
            </a:pP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</a:t>
            </a:r>
          </a:p>
        </p:txBody>
      </p:sp>
      <p:sp>
        <p:nvSpPr>
          <p:cNvPr id="3087" name="Text Box 19"/>
          <p:cNvSpPr txBox="1">
            <a:spLocks noChangeArrowheads="1"/>
          </p:cNvSpPr>
          <p:nvPr/>
        </p:nvSpPr>
        <p:spPr bwMode="auto">
          <a:xfrm>
            <a:off x="15049872" y="19154428"/>
            <a:ext cx="13044488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3867150" eaLnBrk="0" hangingPunct="0">
              <a:spcBef>
                <a:spcPct val="20000"/>
              </a:spcBef>
              <a:buChar char="•"/>
              <a:defRPr kumimoji="1" sz="13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defTabSz="3867150" eaLnBrk="0" hangingPunct="0">
              <a:spcBef>
                <a:spcPct val="20000"/>
              </a:spcBef>
              <a:buChar char="–"/>
              <a:defRPr kumimoji="1" sz="11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3867150" eaLnBrk="0" hangingPunct="0">
              <a:spcBef>
                <a:spcPct val="20000"/>
              </a:spcBef>
              <a:buChar char="•"/>
              <a:defRPr kumimoji="1" sz="10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3867150" eaLnBrk="0" hangingPunct="0">
              <a:spcBef>
                <a:spcPct val="20000"/>
              </a:spcBef>
              <a:buChar char="–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3867150" eaLnBrk="0" hangingPunct="0">
              <a:spcBef>
                <a:spcPct val="20000"/>
              </a:spcBef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1" algn="just"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文字請左右對齊。</a:t>
            </a:r>
          </a:p>
        </p:txBody>
      </p:sp>
      <p:sp>
        <p:nvSpPr>
          <p:cNvPr id="3088" name="Text Box 63"/>
          <p:cNvSpPr txBox="1">
            <a:spLocks noChangeArrowheads="1"/>
          </p:cNvSpPr>
          <p:nvPr/>
        </p:nvSpPr>
        <p:spPr bwMode="auto">
          <a:xfrm>
            <a:off x="15962685" y="10137428"/>
            <a:ext cx="2978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3867150" eaLnBrk="0" hangingPunct="0">
              <a:spcBef>
                <a:spcPct val="20000"/>
              </a:spcBef>
              <a:buChar char="•"/>
              <a:defRPr kumimoji="1" sz="13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3867150" eaLnBrk="0" hangingPunct="0">
              <a:spcBef>
                <a:spcPct val="20000"/>
              </a:spcBef>
              <a:buChar char="–"/>
              <a:defRPr kumimoji="1" sz="11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3867150" eaLnBrk="0" hangingPunct="0">
              <a:spcBef>
                <a:spcPct val="20000"/>
              </a:spcBef>
              <a:buChar char="•"/>
              <a:defRPr kumimoji="1" sz="10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3867150" eaLnBrk="0" hangingPunct="0">
              <a:spcBef>
                <a:spcPct val="20000"/>
              </a:spcBef>
              <a:buChar char="–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3867150" eaLnBrk="0" hangingPunct="0">
              <a:spcBef>
                <a:spcPct val="20000"/>
              </a:spcBef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4000">
                <a:latin typeface="Times New Roman" panose="02020603050405020304" pitchFamily="18" charset="0"/>
                <a:ea typeface="標楷體" panose="03000509000000000000" pitchFamily="65" charset="-120"/>
              </a:rPr>
              <a:t>3.1 </a:t>
            </a:r>
            <a:r>
              <a:rPr lang="zh-TW" altLang="en-US" sz="4000">
                <a:latin typeface="Times New Roman" panose="02020603050405020304" pitchFamily="18" charset="0"/>
                <a:ea typeface="標楷體" panose="03000509000000000000" pitchFamily="65" charset="-120"/>
              </a:rPr>
              <a:t>章節標題</a:t>
            </a:r>
          </a:p>
        </p:txBody>
      </p:sp>
      <p:sp>
        <p:nvSpPr>
          <p:cNvPr id="3089" name="Text Box 64"/>
          <p:cNvSpPr txBox="1">
            <a:spLocks noChangeArrowheads="1"/>
          </p:cNvSpPr>
          <p:nvPr/>
        </p:nvSpPr>
        <p:spPr bwMode="auto">
          <a:xfrm>
            <a:off x="16172235" y="17430403"/>
            <a:ext cx="2978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3867150" eaLnBrk="0" hangingPunct="0">
              <a:spcBef>
                <a:spcPct val="20000"/>
              </a:spcBef>
              <a:buChar char="•"/>
              <a:defRPr kumimoji="1" sz="13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3867150" eaLnBrk="0" hangingPunct="0">
              <a:spcBef>
                <a:spcPct val="20000"/>
              </a:spcBef>
              <a:buChar char="–"/>
              <a:defRPr kumimoji="1" sz="11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3867150" eaLnBrk="0" hangingPunct="0">
              <a:spcBef>
                <a:spcPct val="20000"/>
              </a:spcBef>
              <a:buChar char="•"/>
              <a:defRPr kumimoji="1" sz="10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3867150" eaLnBrk="0" hangingPunct="0">
              <a:spcBef>
                <a:spcPct val="20000"/>
              </a:spcBef>
              <a:buChar char="–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3867150" eaLnBrk="0" hangingPunct="0">
              <a:spcBef>
                <a:spcPct val="20000"/>
              </a:spcBef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4000">
                <a:latin typeface="Times New Roman" panose="02020603050405020304" pitchFamily="18" charset="0"/>
                <a:ea typeface="標楷體" panose="03000509000000000000" pitchFamily="65" charset="-120"/>
              </a:rPr>
              <a:t>3.2 </a:t>
            </a:r>
            <a:r>
              <a:rPr lang="zh-TW" altLang="en-US" sz="4000">
                <a:latin typeface="Times New Roman" panose="02020603050405020304" pitchFamily="18" charset="0"/>
                <a:ea typeface="標楷體" panose="03000509000000000000" pitchFamily="65" charset="-120"/>
              </a:rPr>
              <a:t>章節標題</a:t>
            </a:r>
          </a:p>
        </p:txBody>
      </p:sp>
      <p:graphicFrame>
        <p:nvGraphicFramePr>
          <p:cNvPr id="4265" name="Group 1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591975"/>
              </p:ext>
            </p:extLst>
          </p:nvPr>
        </p:nvGraphicFramePr>
        <p:xfrm>
          <a:off x="2022847" y="33407003"/>
          <a:ext cx="12025313" cy="6840540"/>
        </p:xfrm>
        <a:graphic>
          <a:graphicData uri="http://schemas.openxmlformats.org/drawingml/2006/table">
            <a:tbl>
              <a:tblPr/>
              <a:tblGrid>
                <a:gridCol w="2312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7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7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5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5975"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構面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原始得分組距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實際得分組距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平均值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標準化得分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個人需求面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工作負荷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6-30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12-30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20.79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69.30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角色衝突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8-40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11-40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22.58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56.45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個人資源面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工作自主性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6-30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9-30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19.93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66.43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社會支持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15-75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27-75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53.82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71.76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職業倦怠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情緒耗竭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5-25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6-25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16.81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67.24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去人性化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5-25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7-23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14.90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59.60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成就感低落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7-35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7-34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17.45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49.86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職業倦怠結果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組織承諾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15-75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23-74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49.58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66.11 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離職意向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5-25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5-25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16.15</a:t>
                      </a: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50975" marR="0" lvl="0" indent="-1450975" algn="ctr" defTabSz="38671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64.60 </a:t>
                      </a:r>
                      <a:endParaRPr kumimoji="1" lang="en-US" altLang="zh-TW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L="91424" marR="91424"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164" name="Text Box 167"/>
          <p:cNvSpPr txBox="1">
            <a:spLocks noChangeArrowheads="1"/>
          </p:cNvSpPr>
          <p:nvPr/>
        </p:nvSpPr>
        <p:spPr bwMode="auto">
          <a:xfrm>
            <a:off x="2010147" y="31679803"/>
            <a:ext cx="2978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3867150" eaLnBrk="0" hangingPunct="0">
              <a:spcBef>
                <a:spcPct val="20000"/>
              </a:spcBef>
              <a:buChar char="•"/>
              <a:defRPr kumimoji="1" sz="13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3867150" eaLnBrk="0" hangingPunct="0">
              <a:spcBef>
                <a:spcPct val="20000"/>
              </a:spcBef>
              <a:buChar char="–"/>
              <a:defRPr kumimoji="1" sz="11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3867150" eaLnBrk="0" hangingPunct="0">
              <a:spcBef>
                <a:spcPct val="20000"/>
              </a:spcBef>
              <a:buChar char="•"/>
              <a:defRPr kumimoji="1" sz="10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3867150" eaLnBrk="0" hangingPunct="0">
              <a:spcBef>
                <a:spcPct val="20000"/>
              </a:spcBef>
              <a:buChar char="–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3867150" eaLnBrk="0" hangingPunct="0">
              <a:spcBef>
                <a:spcPct val="20000"/>
              </a:spcBef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38671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85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4000">
                <a:latin typeface="Times New Roman" panose="02020603050405020304" pitchFamily="18" charset="0"/>
                <a:ea typeface="標楷體" panose="03000509000000000000" pitchFamily="65" charset="-120"/>
              </a:rPr>
              <a:t>表</a:t>
            </a:r>
            <a:r>
              <a:rPr lang="en-US" altLang="zh-TW" sz="4000">
                <a:latin typeface="Times New Roman" panose="02020603050405020304" pitchFamily="18" charset="0"/>
                <a:ea typeface="標楷體" panose="03000509000000000000" pitchFamily="65" charset="-120"/>
              </a:rPr>
              <a:t>1…………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877061" y="990516"/>
            <a:ext cx="34676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dirty="0" smtClean="0">
                <a:ln w="28575">
                  <a:solidFill>
                    <a:schemeClr val="bg1"/>
                  </a:solidFill>
                </a:ln>
                <a:solidFill>
                  <a:srgbClr val="B30F22"/>
                </a:solidFill>
                <a:latin typeface="Arial Black" panose="020B0A04020102020204" pitchFamily="34" charset="0"/>
                <a:ea typeface="Segoe UI Black" panose="020B0A02040204020203" pitchFamily="34" charset="0"/>
              </a:rPr>
              <a:t>2021</a:t>
            </a:r>
            <a:endParaRPr lang="zh-TW" altLang="en-US" sz="9600" dirty="0">
              <a:ln w="28575">
                <a:solidFill>
                  <a:schemeClr val="bg1"/>
                </a:solidFill>
              </a:ln>
              <a:solidFill>
                <a:srgbClr val="B30F2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551247" y="42413012"/>
            <a:ext cx="89641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>
                <a:cs typeface="Times New Roman" panose="02020603050405020304" pitchFamily="18" charset="0"/>
              </a:rPr>
              <a:t>2021/10/15</a:t>
            </a:r>
            <a:r>
              <a:rPr lang="zh-TW" altLang="en-US" sz="3200" dirty="0">
                <a:cs typeface="Times New Roman" panose="02020603050405020304" pitchFamily="18" charset="0"/>
              </a:rPr>
              <a:t> </a:t>
            </a:r>
            <a:r>
              <a:rPr lang="en-US" altLang="zh-TW" sz="3200" dirty="0">
                <a:cs typeface="Times New Roman" panose="02020603050405020304" pitchFamily="18" charset="0"/>
              </a:rPr>
              <a:t>General Education Academic Conference</a:t>
            </a:r>
            <a:endParaRPr lang="zh-TW" altLang="en-US" sz="32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24914968" y="720380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 smtClean="0">
                <a:solidFill>
                  <a:schemeClr val="bg1"/>
                </a:solidFill>
                <a:ea typeface="文鼎粗行楷" panose="02010609010101010101" pitchFamily="49" charset="-120"/>
              </a:rPr>
              <a:t>健康</a:t>
            </a:r>
            <a:endParaRPr lang="en-US" altLang="zh-TW" sz="4800" dirty="0" smtClean="0">
              <a:solidFill>
                <a:schemeClr val="bg1"/>
              </a:solidFill>
              <a:ea typeface="文鼎粗行楷" panose="02010609010101010101" pitchFamily="49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6067096" y="1621127"/>
            <a:ext cx="14157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>
                <a:solidFill>
                  <a:schemeClr val="bg1"/>
                </a:solidFill>
                <a:ea typeface="文鼎粗行楷" panose="02010609010101010101" pitchFamily="49" charset="-120"/>
              </a:rPr>
              <a:t>關懷</a:t>
            </a:r>
            <a:endParaRPr lang="en-US" altLang="zh-TW" sz="4800" dirty="0">
              <a:solidFill>
                <a:schemeClr val="bg1"/>
              </a:solidFill>
              <a:ea typeface="文鼎粗行楷" panose="02010609010101010101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347016" y="2664596"/>
            <a:ext cx="26468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dirty="0">
                <a:solidFill>
                  <a:schemeClr val="bg1"/>
                </a:solidFill>
                <a:ea typeface="文鼎粗行楷" panose="02010609010101010101" pitchFamily="49" charset="-120"/>
              </a:rPr>
              <a:t>創新創意</a:t>
            </a:r>
            <a:endParaRPr lang="zh-TW" altLang="en-US" sz="4800" dirty="0">
              <a:solidFill>
                <a:schemeClr val="bg1"/>
              </a:solidFill>
              <a:ea typeface="文鼎粗行楷" panose="02010609010101010101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386715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386715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1428</Words>
  <Application>Microsoft Office PowerPoint</Application>
  <PresentationFormat>自訂</PresentationFormat>
  <Paragraphs>108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Times New Roman</vt:lpstr>
      <vt:lpstr>標楷體</vt:lpstr>
      <vt:lpstr>Arial</vt:lpstr>
      <vt:lpstr>新細明體</vt:lpstr>
      <vt:lpstr>預設簡報設計</vt:lpstr>
      <vt:lpstr>海報製作說明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健康與管理學術研討會</dc:title>
  <dc:creator>2011/10/29  Postal</dc:creator>
  <cp:lastModifiedBy>USER</cp:lastModifiedBy>
  <cp:revision>93</cp:revision>
  <dcterms:created xsi:type="dcterms:W3CDTF">2007-10-22T09:55:50Z</dcterms:created>
  <dcterms:modified xsi:type="dcterms:W3CDTF">2021-05-14T08:49:28Z</dcterms:modified>
</cp:coreProperties>
</file>